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7" r:id="rId3"/>
    <p:sldId id="276" r:id="rId4"/>
    <p:sldId id="269" r:id="rId5"/>
    <p:sldId id="268" r:id="rId6"/>
    <p:sldId id="274" r:id="rId7"/>
    <p:sldId id="277" r:id="rId8"/>
    <p:sldId id="270" r:id="rId9"/>
    <p:sldId id="271" r:id="rId10"/>
    <p:sldId id="275" r:id="rId11"/>
    <p:sldId id="272" r:id="rId12"/>
    <p:sldId id="273" r:id="rId13"/>
    <p:sldId id="265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LP14 : Ondes acoustiques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9141656" y="5266153"/>
            <a:ext cx="1502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1"/>
                </a:solidFill>
              </a:rPr>
              <a:t>Contrainte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Et dans les solides…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1025641"/>
            <a:ext cx="3537086" cy="3123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51" y="1025641"/>
            <a:ext cx="4165092" cy="31238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98" y="1025640"/>
            <a:ext cx="4165092" cy="31238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70942" y="932873"/>
            <a:ext cx="3904748" cy="568510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540315" y="5081489"/>
                <a:ext cx="28984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400" dirty="0" smtClean="0">
                    <a:solidFill>
                      <a:schemeClr val="accent1"/>
                    </a:solidFill>
                  </a:rPr>
                  <a:t>Micro-pilier en quartz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=3,6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24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15" y="5081489"/>
                <a:ext cx="289842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2947" t="-5882" r="-2526" b="-9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5062342" y="5266154"/>
            <a:ext cx="18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1"/>
                </a:solidFill>
              </a:rPr>
              <a:t>Déplacement</a:t>
            </a:r>
          </a:p>
        </p:txBody>
      </p:sp>
    </p:spTree>
    <p:extLst>
      <p:ext uri="{BB962C8B-B14F-4D97-AF65-F5344CB8AC3E}">
        <p14:creationId xmlns:p14="http://schemas.microsoft.com/office/powerpoint/2010/main" val="170935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7742" b="6954"/>
          <a:stretch/>
        </p:blipFill>
        <p:spPr>
          <a:xfrm>
            <a:off x="0" y="530942"/>
            <a:ext cx="12192000" cy="585019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Plaque de </a:t>
            </a:r>
            <a:r>
              <a:rPr lang="fr-FR" sz="3600" b="1" dirty="0" err="1" smtClean="0">
                <a:solidFill>
                  <a:srgbClr val="0070C0"/>
                </a:solidFill>
              </a:rPr>
              <a:t>Chladni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7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66" y="3959674"/>
            <a:ext cx="5684697" cy="300954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Plaque de </a:t>
            </a:r>
            <a:r>
              <a:rPr lang="fr-FR" sz="3600" b="1" dirty="0" err="1" smtClean="0">
                <a:solidFill>
                  <a:srgbClr val="0070C0"/>
                </a:solidFill>
              </a:rPr>
              <a:t>Chladni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90" y="911674"/>
            <a:ext cx="4876800" cy="304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220983" y="2204841"/>
            <a:ext cx="6159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Quelques modes observés expérimentalement :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0983" y="5233613"/>
            <a:ext cx="3113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Simulation numérique :</a:t>
            </a:r>
          </a:p>
        </p:txBody>
      </p:sp>
    </p:spTree>
    <p:extLst>
      <p:ext uri="{BB962C8B-B14F-4D97-AF65-F5344CB8AC3E}">
        <p14:creationId xmlns:p14="http://schemas.microsoft.com/office/powerpoint/2010/main" val="25603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6165" b="7384"/>
          <a:stretch/>
        </p:blipFill>
        <p:spPr>
          <a:xfrm>
            <a:off x="0" y="422786"/>
            <a:ext cx="12192000" cy="592885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Une plaque vibrante musicale : la cymbale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5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Quelques ordres de grandeur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811221"/>
                  </p:ext>
                </p:extLst>
              </p:nvPr>
            </p:nvGraphicFramePr>
            <p:xfrm>
              <a:off x="1608044" y="1283855"/>
              <a:ext cx="8975911" cy="3248391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2417795"/>
                    <a:gridCol w="1474839"/>
                    <a:gridCol w="2182761"/>
                    <a:gridCol w="2900516"/>
                  </a:tblGrid>
                  <a:tr h="529715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𝑑𝐵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𝐏𝐚</m:t>
                                </m:r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fr-FR" sz="2400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</a:t>
                          </a:r>
                          <a:r>
                            <a:rPr lang="fr-FR" sz="2400" i="1" dirty="0" smtClean="0"/>
                            <a:t>I</a:t>
                          </a:r>
                          <a:r>
                            <a:rPr lang="fr-FR" sz="2400" i="1" baseline="-25000" dirty="0" smtClean="0"/>
                            <a:t>0</a:t>
                          </a:r>
                          <a:r>
                            <a:rPr lang="fr-FR" sz="2400" dirty="0" smtClean="0"/>
                            <a:t> à 1000 Hz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3.10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7.10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Campagne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Avenue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0,3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7.10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de douleur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120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7.10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811221"/>
                  </p:ext>
                </p:extLst>
              </p:nvPr>
            </p:nvGraphicFramePr>
            <p:xfrm>
              <a:off x="1608044" y="1283855"/>
              <a:ext cx="8975911" cy="3248391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2417795"/>
                    <a:gridCol w="1474839"/>
                    <a:gridCol w="2182761"/>
                    <a:gridCol w="2900516"/>
                  </a:tblGrid>
                  <a:tr h="529715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116" t="-5747" r="-352066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9387" t="-5747" r="-137326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0714" t="-5747" r="-3571" b="-531034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</a:t>
                          </a:r>
                          <a:r>
                            <a:rPr lang="fr-FR" sz="2400" i="1" dirty="0" smtClean="0"/>
                            <a:t>I</a:t>
                          </a:r>
                          <a:r>
                            <a:rPr lang="fr-FR" sz="2400" i="1" baseline="-25000" dirty="0" smtClean="0"/>
                            <a:t>0</a:t>
                          </a:r>
                          <a:r>
                            <a:rPr lang="fr-FR" sz="2400" dirty="0" smtClean="0"/>
                            <a:t> à 1000 Hz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82143" r="-35206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387" t="-82143" r="-13732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14" t="-82143" r="-3571" b="-312500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Campagne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182143" r="-352066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387" t="-182143" r="-137326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14" t="-182143" r="-3571" b="-212500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Avenue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284685" r="-352066" b="-114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387" t="-284685" r="-137326" b="-114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14" t="-284685" r="-3571" b="-114414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de douleur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381250" r="-352066" b="-13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387" t="-381250" r="-137326" b="-13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14" t="-381250" r="-3571" b="-1339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7973490" y="5165350"/>
                <a:ext cx="23948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son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≈340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90" y="5165350"/>
                <a:ext cx="239482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527" r="-763" b="-98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5751720" y="5161182"/>
                <a:ext cx="1641347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720" y="5161182"/>
                <a:ext cx="1641347" cy="373500"/>
              </a:xfrm>
              <a:prstGeom prst="rect">
                <a:avLst/>
              </a:prstGeom>
              <a:blipFill rotWithShape="0">
                <a:blip r:embed="rId4"/>
                <a:stretch>
                  <a:fillRect l="-4089" t="-1639" r="-3717" b="-147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843078" y="5117099"/>
            <a:ext cx="2007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 comparer à :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3104412" y="5932393"/>
            <a:ext cx="5983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/>
              <a:t>L’approximation acoustique est bien vérifiée !</a:t>
            </a:r>
            <a:endParaRPr lang="fr-FR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5496232" y="1283854"/>
            <a:ext cx="2182762" cy="429491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687563" y="1283854"/>
            <a:ext cx="3151880" cy="429491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7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lass break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9218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Audition humaine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0F1A0F9C-F060-41C9-B94C-D3BA12F5E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65" y="1104907"/>
            <a:ext cx="8507470" cy="558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Réflexion et transmission sur un dioptre 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6606000" y="5120329"/>
                <a:ext cx="1979709" cy="758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000" y="5120329"/>
                <a:ext cx="1979709" cy="7580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632686" y="5096027"/>
                <a:ext cx="213064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686" y="5096027"/>
                <a:ext cx="2130648" cy="806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/>
          <p:cNvCxnSpPr/>
          <p:nvPr/>
        </p:nvCxnSpPr>
        <p:spPr>
          <a:xfrm>
            <a:off x="6096000" y="1494504"/>
            <a:ext cx="0" cy="28800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572354" y="2934504"/>
            <a:ext cx="216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3572354" y="3777731"/>
            <a:ext cx="21600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515857" y="2934504"/>
            <a:ext cx="21600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106827" y="2563746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Incidente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129454" y="3408399"/>
            <a:ext cx="104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Réfléchie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034548" y="2563746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6"/>
                </a:solidFill>
              </a:rPr>
              <a:t>Transmise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12491" y="1494504"/>
            <a:ext cx="301686" cy="369332"/>
          </a:xfrm>
          <a:prstGeom prst="rect">
            <a:avLst/>
          </a:prstGeom>
          <a:noFill/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78343" y="1494504"/>
            <a:ext cx="301686" cy="369332"/>
          </a:xfrm>
          <a:prstGeom prst="rect">
            <a:avLst/>
          </a:prstGeom>
          <a:noFill/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Tuyaux sonores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63" y="1026140"/>
            <a:ext cx="5385827" cy="26426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63" y="3947648"/>
            <a:ext cx="3561595" cy="264262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20983" y="2116617"/>
            <a:ext cx="455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Tuyau ouvert aux deux extrémités :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20983" y="5038125"/>
            <a:ext cx="5042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Tuyau fermé à l’une de ses extrémités 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04" y="3668761"/>
            <a:ext cx="12192000" cy="292150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98704" y="3821161"/>
            <a:ext cx="12192000" cy="292150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07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Tuyaux sonores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63" y="1026140"/>
            <a:ext cx="5385827" cy="26426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63" y="3947648"/>
            <a:ext cx="3561595" cy="264262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20983" y="2116617"/>
            <a:ext cx="455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Tuyau ouvert aux deux extrémités :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20983" y="5038125"/>
            <a:ext cx="5042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Tuyau fermé à l’une de ses extrémités :</a:t>
            </a:r>
          </a:p>
        </p:txBody>
      </p:sp>
    </p:spTree>
    <p:extLst>
      <p:ext uri="{BB962C8B-B14F-4D97-AF65-F5344CB8AC3E}">
        <p14:creationId xmlns:p14="http://schemas.microsoft.com/office/powerpoint/2010/main" val="64988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6165" b="6667"/>
          <a:stretch/>
        </p:blipFill>
        <p:spPr>
          <a:xfrm>
            <a:off x="0" y="422787"/>
            <a:ext cx="12192000" cy="59780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Tube de Ruben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2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L’orgue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7" t="3300" r="25563" b="42443"/>
          <a:stretch/>
        </p:blipFill>
        <p:spPr>
          <a:xfrm>
            <a:off x="220983" y="861314"/>
            <a:ext cx="6710759" cy="5906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6931742" y="6121025"/>
            <a:ext cx="3141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 grand orgue de la cathédrale</a:t>
            </a:r>
          </a:p>
          <a:p>
            <a:r>
              <a:rPr lang="fr-FR" dirty="0" smtClean="0"/>
              <a:t>Saint Etienne, à Bourges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5712541" y="1750142"/>
            <a:ext cx="0" cy="1908000"/>
          </a:xfrm>
          <a:prstGeom prst="straightConnector1">
            <a:avLst/>
          </a:prstGeom>
          <a:ln w="381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 rot="5400000">
            <a:off x="5049559" y="251947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16 pieds = 4,8 m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334788" y="2473309"/>
            <a:ext cx="286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Jusqu’à environ 35 Hz</a:t>
            </a:r>
          </a:p>
        </p:txBody>
      </p:sp>
      <p:cxnSp>
        <p:nvCxnSpPr>
          <p:cNvPr id="12" name="Connecteur droit avec flèche 11"/>
          <p:cNvCxnSpPr>
            <a:stCxn id="9" idx="0"/>
            <a:endCxn id="10" idx="1"/>
          </p:cNvCxnSpPr>
          <p:nvPr/>
        </p:nvCxnSpPr>
        <p:spPr>
          <a:xfrm flipV="1">
            <a:off x="6096000" y="2704142"/>
            <a:ext cx="2238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2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4541</TotalTime>
  <Words>149</Words>
  <Application>Microsoft Office PowerPoint</Application>
  <PresentationFormat>Widescreen</PresentationFormat>
  <Paragraphs>56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Thème Office</vt:lpstr>
      <vt:lpstr>LP14 : Ondes acoustiques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Bernard Chelli</cp:lastModifiedBy>
  <cp:revision>42</cp:revision>
  <dcterms:created xsi:type="dcterms:W3CDTF">2019-10-10T16:45:18Z</dcterms:created>
  <dcterms:modified xsi:type="dcterms:W3CDTF">2020-04-12T15:26:43Z</dcterms:modified>
</cp:coreProperties>
</file>